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9" r:id="rId1"/>
    <p:sldMasterId id="2147483772" r:id="rId2"/>
  </p:sldMasterIdLst>
  <p:sldIdLst>
    <p:sldId id="256" r:id="rId3"/>
    <p:sldId id="257" r:id="rId4"/>
    <p:sldId id="264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945"/>
    <p:restoredTop sz="95439"/>
  </p:normalViewPr>
  <p:slideViewPr>
    <p:cSldViewPr snapToGrid="0">
      <p:cViewPr varScale="1">
        <p:scale>
          <a:sx n="76" d="100"/>
          <a:sy n="76" d="100"/>
        </p:scale>
        <p:origin x="200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E18D16-82A4-4395-960C-8AA2D7F655F4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F1031420-1424-4503-B0B8-F55094EFDB34}">
      <dgm:prSet/>
      <dgm:spPr/>
      <dgm:t>
        <a:bodyPr/>
        <a:lstStyle/>
        <a:p>
          <a:r>
            <a:rPr lang="en-US" dirty="0"/>
            <a:t>Our lecture on our plant monitoring system, instantly brought to my mind famous talking plants, such as Audrey from “Little Shop of Horrors” and Super Mario's Piranha plant. </a:t>
          </a:r>
        </a:p>
        <a:p>
          <a:r>
            <a:rPr lang="en-US" dirty="0"/>
            <a:t>What other ways could a plant say feed me!</a:t>
          </a:r>
        </a:p>
      </dgm:t>
    </dgm:pt>
    <dgm:pt modelId="{B742D103-BC6B-4101-963F-89524F81EEE3}" type="parTrans" cxnId="{CEDF88BD-2851-4328-B09E-FC32350F0721}">
      <dgm:prSet/>
      <dgm:spPr/>
      <dgm:t>
        <a:bodyPr/>
        <a:lstStyle/>
        <a:p>
          <a:endParaRPr lang="en-US"/>
        </a:p>
      </dgm:t>
    </dgm:pt>
    <dgm:pt modelId="{AB0DD751-EB5B-4CC6-94F7-816D7DEC5BC3}" type="sibTrans" cxnId="{CEDF88BD-2851-4328-B09E-FC32350F0721}">
      <dgm:prSet/>
      <dgm:spPr/>
      <dgm:t>
        <a:bodyPr/>
        <a:lstStyle/>
        <a:p>
          <a:endParaRPr lang="en-US"/>
        </a:p>
      </dgm:t>
    </dgm:pt>
    <dgm:pt modelId="{964F2D3B-8307-4D83-898F-399C80131FFF}">
      <dgm:prSet/>
      <dgm:spPr/>
      <dgm:t>
        <a:bodyPr/>
        <a:lstStyle/>
        <a:p>
          <a:r>
            <a:rPr lang="en-US" dirty="0"/>
            <a:t>I instantly thought of way of how plants could communicate but not necessarily sending a message to app but providing them with another means of communication.</a:t>
          </a:r>
        </a:p>
      </dgm:t>
    </dgm:pt>
    <dgm:pt modelId="{66A6482C-21FE-4716-AC21-3EB6FA7D9663}" type="parTrans" cxnId="{A49E8793-63EF-4A8B-9A14-F99B6F008253}">
      <dgm:prSet/>
      <dgm:spPr/>
      <dgm:t>
        <a:bodyPr/>
        <a:lstStyle/>
        <a:p>
          <a:endParaRPr lang="en-US"/>
        </a:p>
      </dgm:t>
    </dgm:pt>
    <dgm:pt modelId="{C6E9A3A0-2D75-4DE9-AEA8-05012C15F29D}" type="sibTrans" cxnId="{A49E8793-63EF-4A8B-9A14-F99B6F008253}">
      <dgm:prSet/>
      <dgm:spPr/>
      <dgm:t>
        <a:bodyPr/>
        <a:lstStyle/>
        <a:p>
          <a:endParaRPr lang="en-US"/>
        </a:p>
      </dgm:t>
    </dgm:pt>
    <dgm:pt modelId="{076EE45C-A078-384B-A1C2-0A6CCF2D07AC}" type="pres">
      <dgm:prSet presAssocID="{EFE18D16-82A4-4395-960C-8AA2D7F655F4}" presName="diagram" presStyleCnt="0">
        <dgm:presLayoutVars>
          <dgm:dir/>
          <dgm:resizeHandles val="exact"/>
        </dgm:presLayoutVars>
      </dgm:prSet>
      <dgm:spPr/>
    </dgm:pt>
    <dgm:pt modelId="{01125178-968B-3B4B-B1EF-9021B3B9FC2B}" type="pres">
      <dgm:prSet presAssocID="{F1031420-1424-4503-B0B8-F55094EFDB34}" presName="node" presStyleLbl="node1" presStyleIdx="0" presStyleCnt="2">
        <dgm:presLayoutVars>
          <dgm:bulletEnabled val="1"/>
        </dgm:presLayoutVars>
      </dgm:prSet>
      <dgm:spPr/>
    </dgm:pt>
    <dgm:pt modelId="{D6917218-8AF7-1846-8178-B7C76F9830AF}" type="pres">
      <dgm:prSet presAssocID="{AB0DD751-EB5B-4CC6-94F7-816D7DEC5BC3}" presName="sibTrans" presStyleCnt="0"/>
      <dgm:spPr/>
    </dgm:pt>
    <dgm:pt modelId="{F5D6DBE1-B4E8-F141-8ABA-110A2458DCED}" type="pres">
      <dgm:prSet presAssocID="{964F2D3B-8307-4D83-898F-399C80131FFF}" presName="node" presStyleLbl="node1" presStyleIdx="1" presStyleCnt="2">
        <dgm:presLayoutVars>
          <dgm:bulletEnabled val="1"/>
        </dgm:presLayoutVars>
      </dgm:prSet>
      <dgm:spPr/>
    </dgm:pt>
  </dgm:ptLst>
  <dgm:cxnLst>
    <dgm:cxn modelId="{1FA85378-066E-7349-A95C-F83D6DF317FC}" type="presOf" srcId="{EFE18D16-82A4-4395-960C-8AA2D7F655F4}" destId="{076EE45C-A078-384B-A1C2-0A6CCF2D07AC}" srcOrd="0" destOrd="0" presId="urn:microsoft.com/office/officeart/2005/8/layout/default"/>
    <dgm:cxn modelId="{17116B84-F520-934E-9D7A-0B44A80B47CE}" type="presOf" srcId="{F1031420-1424-4503-B0B8-F55094EFDB34}" destId="{01125178-968B-3B4B-B1EF-9021B3B9FC2B}" srcOrd="0" destOrd="0" presId="urn:microsoft.com/office/officeart/2005/8/layout/default"/>
    <dgm:cxn modelId="{A49E8793-63EF-4A8B-9A14-F99B6F008253}" srcId="{EFE18D16-82A4-4395-960C-8AA2D7F655F4}" destId="{964F2D3B-8307-4D83-898F-399C80131FFF}" srcOrd="1" destOrd="0" parTransId="{66A6482C-21FE-4716-AC21-3EB6FA7D9663}" sibTransId="{C6E9A3A0-2D75-4DE9-AEA8-05012C15F29D}"/>
    <dgm:cxn modelId="{0DEC1AB6-B9CE-E841-B91A-FD39D590BC36}" type="presOf" srcId="{964F2D3B-8307-4D83-898F-399C80131FFF}" destId="{F5D6DBE1-B4E8-F141-8ABA-110A2458DCED}" srcOrd="0" destOrd="0" presId="urn:microsoft.com/office/officeart/2005/8/layout/default"/>
    <dgm:cxn modelId="{CEDF88BD-2851-4328-B09E-FC32350F0721}" srcId="{EFE18D16-82A4-4395-960C-8AA2D7F655F4}" destId="{F1031420-1424-4503-B0B8-F55094EFDB34}" srcOrd="0" destOrd="0" parTransId="{B742D103-BC6B-4101-963F-89524F81EEE3}" sibTransId="{AB0DD751-EB5B-4CC6-94F7-816D7DEC5BC3}"/>
    <dgm:cxn modelId="{C9DA6A2B-27CF-854D-AA35-FD14F48826C5}" type="presParOf" srcId="{076EE45C-A078-384B-A1C2-0A6CCF2D07AC}" destId="{01125178-968B-3B4B-B1EF-9021B3B9FC2B}" srcOrd="0" destOrd="0" presId="urn:microsoft.com/office/officeart/2005/8/layout/default"/>
    <dgm:cxn modelId="{B0156B35-C113-2C43-A9D4-E472DAED3DEC}" type="presParOf" srcId="{076EE45C-A078-384B-A1C2-0A6CCF2D07AC}" destId="{D6917218-8AF7-1846-8178-B7C76F9830AF}" srcOrd="1" destOrd="0" presId="urn:microsoft.com/office/officeart/2005/8/layout/default"/>
    <dgm:cxn modelId="{5D08BA9C-7A12-7340-B11C-E4C81B11FC87}" type="presParOf" srcId="{076EE45C-A078-384B-A1C2-0A6CCF2D07AC}" destId="{F5D6DBE1-B4E8-F141-8ABA-110A2458DCED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125178-968B-3B4B-B1EF-9021B3B9FC2B}">
      <dsp:nvSpPr>
        <dsp:cNvPr id="0" name=""/>
        <dsp:cNvSpPr/>
      </dsp:nvSpPr>
      <dsp:spPr>
        <a:xfrm>
          <a:off x="1225" y="285211"/>
          <a:ext cx="4779533" cy="286772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Our lecture on our plant monitoring system, instantly brought to my mind famous talking plants, such as Audrey from “Little Shop of Horrors” and Super Mario's Piranha plant. 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What other ways could a plant say feed me!</a:t>
          </a:r>
        </a:p>
      </dsp:txBody>
      <dsp:txXfrm>
        <a:off x="1225" y="285211"/>
        <a:ext cx="4779533" cy="2867720"/>
      </dsp:txXfrm>
    </dsp:sp>
    <dsp:sp modelId="{F5D6DBE1-B4E8-F141-8ABA-110A2458DCED}">
      <dsp:nvSpPr>
        <dsp:cNvPr id="0" name=""/>
        <dsp:cNvSpPr/>
      </dsp:nvSpPr>
      <dsp:spPr>
        <a:xfrm>
          <a:off x="5258712" y="285211"/>
          <a:ext cx="4779533" cy="286772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I instantly thought of way of how plants could communicate but not necessarily sending a message to app but providing them with another means of communication.</a:t>
          </a:r>
        </a:p>
      </dsp:txBody>
      <dsp:txXfrm>
        <a:off x="5258712" y="285211"/>
        <a:ext cx="4779533" cy="28677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png>
</file>

<file path=ppt/media/image4.png>
</file>

<file path=ppt/media/image5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206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98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0700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4058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0EFA1-41A9-9820-F177-B49F90959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E452AA-71F3-7254-669C-F12A3E0D7E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2C53B-2222-8E21-85A0-67B4803C9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DDCC1D-222C-E382-AC6B-3FC8E5C91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8B64AE-17CA-0DAF-2260-1EABCC57F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4200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5CA09-3308-E32E-CBA6-BDEFA108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564740-A505-F7E2-DF69-B7BF0C3C9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80C3C2-AE36-7585-E3AB-EF66F254C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704763-7EA8-E92F-4944-CE70D0BFE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82492-ECE6-79A6-6377-770D347DD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805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388F6-D083-6BCA-2078-9DD0A7BCC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D7B645-BDFB-4E81-06B2-FED51FE0CD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4F3B2-A474-430C-1AD0-D6BB02547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FC8A80-E388-3F2F-56A2-ED633297A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65971E-2FA2-3059-638F-4E445C3B5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8860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48EA6-769E-0833-2E09-99352EF40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F88E9-310F-32DE-714E-C4979DA9D0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80808-78A1-82FA-69CD-9D249A5BB3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FB1865-8E4F-074E-4F7F-235F7177A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5FD74B-B444-F4E3-0D59-4A2AA0642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32782E-71D2-74EF-D7A5-A10FB8237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5595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94161-34D4-D208-6D1C-C35E3E4C7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2C2717-7DBE-0D31-E05D-8F80BC4854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192827-6795-BC61-9805-0947C802F5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D88CB6-3401-11D4-235A-DFE2BFB3B5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5523DF-03B4-26AC-DAD0-A3598D14A2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9D57A7-4E4B-3C5E-E566-FFD31D345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F5A41-6FDE-02D8-00E4-078C3ABC8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5085AA-85D0-FF63-B243-FE31E48F8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2122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348B3-F9E9-9C6E-FA52-8C5680E04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A8E022-677A-8A44-AC1A-7919D4D2B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3F1217-AC13-0077-4E74-4F8F7E2A4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5E4ED1-A4D6-0004-A188-CCB4FF64C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5796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968495-1D24-BF2D-2CE9-0CA4B529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36B6A3-9B60-6C0B-B180-022FA260D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34ADB2-CA3C-5F72-0DA5-F062ACBBC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8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1243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43B4F-2C63-664A-00FC-52A8D65E4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215CF-CF12-3A15-049A-18B80B892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60FE38-F4FE-ACD7-2E67-B044638EA1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134047-D4F5-E414-4A7C-8E5EE9088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C73067-0A30-992C-1505-B92818258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B86B5-E589-427A-829B-E7E634D7C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7107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8B5C4-0FE0-C4D0-2BFD-A85CDB913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15DEEB-84CA-99E4-751D-95967D02DC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9A73CD-98C4-6958-CF3D-8FC9CE8F17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CA4BD6-336F-916F-65BF-B0ABE675D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BE0AE1-B3A0-CB19-D081-AE7590611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036449-0FA1-8236-1187-244D2EE94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9333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85E0A-F11E-9D30-8C3C-2084E7D2D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165C7D-D806-AB37-79D9-32A50D8A5B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1C2F0-4AC0-2965-7C21-488838E72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A9107A-5176-3545-4160-55D973261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B6045-64E2-CF70-F470-AB2F3996B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619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232A48-1D70-1E35-B92E-85ACCFF507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09612B-F64D-1CB4-9AA1-BB00318B27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7F922F-A59A-20FD-423F-9B04647B3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B6EA21-A7FD-3915-6A80-C6EDDBCE0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CF223-168B-C7DF-152B-4725A9943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91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221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318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602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112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745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328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27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356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47" r:id="rId5"/>
    <p:sldLayoutId id="2147483748" r:id="rId6"/>
    <p:sldLayoutId id="2147483754" r:id="rId7"/>
    <p:sldLayoutId id="2147483749" r:id="rId8"/>
    <p:sldLayoutId id="2147483750" r:id="rId9"/>
    <p:sldLayoutId id="2147483751" r:id="rId10"/>
    <p:sldLayoutId id="2147483752" r:id="rId11"/>
    <p:sldLayoutId id="214748375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1CF1B4-3C9B-314B-2EB6-97BE42020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85C17-7FF7-8838-E8B2-37F79B119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3666F-1EAC-17E8-820B-BF48FAF71D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spc="5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6797A-7FE5-F165-A4CB-B17FC24C1E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DCB01-E7E8-9700-1A27-04B5A4627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345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eeedstudio.com/blog/2021/01/25/three-methods-to-configure-raspberry-pi-wifi/#:~:text=Using%20the%20arrow%20keys%20on,Network%20Options%E2%80%9D%20and%20press%20Enter.&amp;text=Select%20Wi%2Dfi%2C%20then%20follow,menu%20to%20close%20Raspi%2DConfig." TargetMode="Externa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3" name="Rectangle 222">
            <a:extLst>
              <a:ext uri="{FF2B5EF4-FFF2-40B4-BE49-F238E27FC236}">
                <a16:creationId xmlns:a16="http://schemas.microsoft.com/office/drawing/2014/main" id="{20D5D19D-0789-4518-B5DC-D47ADF69D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DF51DB-725F-D2AC-C537-8CFB8B39DF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3810" y="3130041"/>
            <a:ext cx="4036334" cy="2387600"/>
          </a:xfrm>
        </p:spPr>
        <p:txBody>
          <a:bodyPr anchor="t">
            <a:normAutofit/>
          </a:bodyPr>
          <a:lstStyle/>
          <a:p>
            <a:pPr algn="l"/>
            <a:r>
              <a:rPr lang="en-US" sz="5400">
                <a:ln w="22225">
                  <a:solidFill>
                    <a:schemeClr val="tx1"/>
                  </a:solidFill>
                  <a:miter lim="800000"/>
                </a:ln>
              </a:rPr>
              <a:t>Plant Monitor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758498-C775-3298-BB5B-16BD369204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3809" y="1122362"/>
            <a:ext cx="4036333" cy="1709849"/>
          </a:xfrm>
        </p:spPr>
        <p:txBody>
          <a:bodyPr anchor="b">
            <a:normAutofit/>
          </a:bodyPr>
          <a:lstStyle/>
          <a:p>
            <a:pPr algn="l"/>
            <a:r>
              <a:rPr lang="en-US" sz="2000"/>
              <a:t>Chroma Lumiere</a:t>
            </a:r>
          </a:p>
        </p:txBody>
      </p:sp>
      <p:grpSp>
        <p:nvGrpSpPr>
          <p:cNvPr id="225" name="Group 224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26" name="Rectangle 225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226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0" name="Rectangle 229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Fireflies in a moonlit forest">
            <a:extLst>
              <a:ext uri="{FF2B5EF4-FFF2-40B4-BE49-F238E27FC236}">
                <a16:creationId xmlns:a16="http://schemas.microsoft.com/office/drawing/2014/main" id="{96D1F8EE-AAF1-76BF-1CC2-11C8B7E26D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7" r="31675" b="-1"/>
          <a:stretch/>
        </p:blipFill>
        <p:spPr>
          <a:xfrm>
            <a:off x="5922492" y="666728"/>
            <a:ext cx="5536001" cy="54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936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D8233B0-41B5-4D9A-AEEC-13DB66A8C9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70DEDD-7C48-2ADC-6889-FFF94D88B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sz="5400">
                <a:ln w="22225">
                  <a:solidFill>
                    <a:srgbClr val="FFFFFF"/>
                  </a:solidFill>
                </a:ln>
              </a:rPr>
              <a:t>How it began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D1EE848-1B0B-F6F0-9974-890B846909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4938459"/>
              </p:ext>
            </p:extLst>
          </p:nvPr>
        </p:nvGraphicFramePr>
        <p:xfrm>
          <a:off x="825264" y="2598710"/>
          <a:ext cx="10039472" cy="34381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875286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49">
            <a:extLst>
              <a:ext uri="{FF2B5EF4-FFF2-40B4-BE49-F238E27FC236}">
                <a16:creationId xmlns:a16="http://schemas.microsoft.com/office/drawing/2014/main" id="{FF81F8D5-515A-45DC-B296-30AB11F2C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51">
            <a:extLst>
              <a:ext uri="{FF2B5EF4-FFF2-40B4-BE49-F238E27FC236}">
                <a16:creationId xmlns:a16="http://schemas.microsoft.com/office/drawing/2014/main" id="{90464369-70FA-42AF-948F-80664CA7B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146816"/>
          </a:xfrm>
          <a:prstGeom prst="rect">
            <a:avLst/>
          </a:prstGeom>
          <a:solidFill>
            <a:schemeClr val="bg1">
              <a:lumMod val="8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EE4E26-5E9C-8442-2501-3E6472538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646" y="349664"/>
            <a:ext cx="5845571" cy="1638377"/>
          </a:xfrm>
        </p:spPr>
        <p:txBody>
          <a:bodyPr anchor="b">
            <a:normAutofit/>
          </a:bodyPr>
          <a:lstStyle/>
          <a:p>
            <a:r>
              <a:rPr lang="en-US" sz="4800"/>
              <a:t>Red-star </a:t>
            </a:r>
            <a:r>
              <a:rPr lang="en-GB" sz="4800"/>
              <a:t>Aglaonema </a:t>
            </a:r>
            <a:br>
              <a:rPr lang="en-GB" sz="4800" b="1" i="0">
                <a:effectLst/>
                <a:latin typeface="Moderat"/>
              </a:rPr>
            </a:br>
            <a:endParaRPr lang="en-US" sz="48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C9D9C-0552-65E3-DFA2-CD3759DBF9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988" y="2620641"/>
            <a:ext cx="5837750" cy="3023702"/>
          </a:xfrm>
        </p:spPr>
        <p:txBody>
          <a:bodyPr anchor="ctr">
            <a:normAutofit/>
          </a:bodyPr>
          <a:lstStyle/>
          <a:p>
            <a:r>
              <a:rPr lang="en-US" sz="2000"/>
              <a:t>The plant I chose was based on light sensitivity and would give me fluctuating variables that should regularly change the LEDs in the plant pot.</a:t>
            </a:r>
          </a:p>
        </p:txBody>
      </p:sp>
      <p:sp>
        <p:nvSpPr>
          <p:cNvPr id="62" name="Rectangle 53">
            <a:extLst>
              <a:ext uri="{FF2B5EF4-FFF2-40B4-BE49-F238E27FC236}">
                <a16:creationId xmlns:a16="http://schemas.microsoft.com/office/drawing/2014/main" id="{A6604B49-AD5C-4590-B051-06C8222E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669568" y="277912"/>
            <a:ext cx="524256" cy="118633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55">
            <a:extLst>
              <a:ext uri="{FF2B5EF4-FFF2-40B4-BE49-F238E27FC236}">
                <a16:creationId xmlns:a16="http://schemas.microsoft.com/office/drawing/2014/main" id="{CC552A98-EF7D-4D42-AB69-066B786AB5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5447" y="399675"/>
            <a:ext cx="4647368" cy="5809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indoor, cluttered&#10;&#10;Description automatically generated">
            <a:extLst>
              <a:ext uri="{FF2B5EF4-FFF2-40B4-BE49-F238E27FC236}">
                <a16:creationId xmlns:a16="http://schemas.microsoft.com/office/drawing/2014/main" id="{2BE2D532-A37F-6705-9F0D-4F9F0B4A98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03" b="-3"/>
          <a:stretch/>
        </p:blipFill>
        <p:spPr>
          <a:xfrm rot="5400000">
            <a:off x="6862444" y="1186882"/>
            <a:ext cx="5353373" cy="4235516"/>
          </a:xfrm>
          <a:prstGeom prst="rect">
            <a:avLst/>
          </a:prstGeom>
        </p:spPr>
      </p:pic>
      <p:sp>
        <p:nvSpPr>
          <p:cNvPr id="64" name="Rectangle 57">
            <a:extLst>
              <a:ext uri="{FF2B5EF4-FFF2-40B4-BE49-F238E27FC236}">
                <a16:creationId xmlns:a16="http://schemas.microsoft.com/office/drawing/2014/main" id="{A648176E-454C-437C-B0FC-9B82FCF32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774185" y="6131892"/>
            <a:ext cx="524256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279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38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0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BC3DC-651C-0B98-3DD3-25017A7E4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en-US" sz="1800"/>
              <a:t>I had various design concepts based on the nervous system response of squid and octopuses using the process chromatophores and what fireflies use in bioluminescence but in a cruder form using an led light that could change the colour of the glow on a plant pot. I named this plant pot “Chroma Lumiere” the Latin word for colour and the French word for light.</a:t>
            </a:r>
          </a:p>
        </p:txBody>
      </p:sp>
      <p:sp>
        <p:nvSpPr>
          <p:cNvPr id="49" name="Rectangle 42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title="Defocused Particles Cyan Blue">
            <a:hlinkClick r:id="" action="ppaction://media"/>
            <a:extLst>
              <a:ext uri="{FF2B5EF4-FFF2-40B4-BE49-F238E27FC236}">
                <a16:creationId xmlns:a16="http://schemas.microsoft.com/office/drawing/2014/main" id="{248CA1B8-E5C2-F9F5-52EA-193090BF64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87738" y="1729686"/>
            <a:ext cx="5628018" cy="316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795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5801AA-7BFF-04CD-B1DA-82905C0A2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3D Printing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5725ED-AE0C-BCBC-8222-7C030A2ED2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03340" y="2224322"/>
            <a:ext cx="4559425" cy="288109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dirty="0"/>
              <a:t>I headed over to B-made to get a opaque plant pot 3d printed with very few layers to allow for the LED light to emit a soft glow.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F486EC0-5693-20FB-EE44-1D6EF1B4508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11859" r="2" b="15438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280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6649B5-B7FA-C6C9-5CAD-8BC23090D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anchor="ctr">
            <a:normAutofit/>
          </a:bodyPr>
          <a:lstStyle/>
          <a:p>
            <a:r>
              <a:rPr lang="en-US" sz="5200"/>
              <a:t>Then came the code…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ECB19-429C-2FE1-9D72-05BC054E3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1923" y="1239927"/>
            <a:ext cx="4971824" cy="4680583"/>
          </a:xfrm>
        </p:spPr>
        <p:txBody>
          <a:bodyPr anchor="ctr">
            <a:normAutofit lnSpcReduction="10000"/>
          </a:bodyPr>
          <a:lstStyle/>
          <a:p>
            <a:r>
              <a:rPr lang="en-US" sz="2000" dirty="0"/>
              <a:t> Following the instructions to setup the feather Huzzah was straight forward to a point.</a:t>
            </a:r>
          </a:p>
          <a:p>
            <a:r>
              <a:rPr lang="en-US" sz="2000" dirty="0"/>
              <a:t>I found that the Wi-Fi was a significant factor that worked against my own time to reflect and fully understand the instructions given.</a:t>
            </a:r>
          </a:p>
          <a:p>
            <a:r>
              <a:rPr lang="en-US" sz="2000" dirty="0"/>
              <a:t>The theory of topic and writing to the </a:t>
            </a:r>
            <a:r>
              <a:rPr lang="en-US" sz="2000" dirty="0" err="1"/>
              <a:t>Mqtt</a:t>
            </a:r>
            <a:r>
              <a:rPr lang="en-US" sz="2000" dirty="0"/>
              <a:t> client was being put in practice.</a:t>
            </a:r>
          </a:p>
          <a:p>
            <a:r>
              <a:rPr lang="en-US" sz="2000" dirty="0"/>
              <a:t>Although when to joining or splitting  the code wasn’t as clear to me.</a:t>
            </a:r>
          </a:p>
          <a:p>
            <a:r>
              <a:rPr lang="en-US" sz="2000" dirty="0"/>
              <a:t>I obtained new knowledge setting up </a:t>
            </a:r>
            <a:r>
              <a:rPr lang="en-US" sz="2000" dirty="0" err="1"/>
              <a:t>Telegraf</a:t>
            </a:r>
            <a:r>
              <a:rPr lang="en-US" sz="2000" dirty="0"/>
              <a:t> and Grafana although more time would have been ideal in grasping how to link the software and our plant monitors.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85393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5" name="Rectangle 1047">
            <a:extLst>
              <a:ext uri="{FF2B5EF4-FFF2-40B4-BE49-F238E27FC236}">
                <a16:creationId xmlns:a16="http://schemas.microsoft.com/office/drawing/2014/main" id="{49AE1604-BB93-4F6D-94D6-F2A6021FC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57" name="Group 1049">
            <a:extLst>
              <a:ext uri="{FF2B5EF4-FFF2-40B4-BE49-F238E27FC236}">
                <a16:creationId xmlns:a16="http://schemas.microsoft.com/office/drawing/2014/main" id="{A9270323-9616-4384-857D-E86B78272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051" name="Rectangle 1050">
              <a:extLst>
                <a:ext uri="{FF2B5EF4-FFF2-40B4-BE49-F238E27FC236}">
                  <a16:creationId xmlns:a16="http://schemas.microsoft.com/office/drawing/2014/main" id="{8A3838D5-9565-4601-BAC3-D1B5BDB80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8" name="Rectangle 1051">
              <a:extLst>
                <a:ext uri="{FF2B5EF4-FFF2-40B4-BE49-F238E27FC236}">
                  <a16:creationId xmlns:a16="http://schemas.microsoft.com/office/drawing/2014/main" id="{3349A4B8-3246-4579-922E-FE1155C7F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54" name="Rectangle 1053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7C6383-8D53-DAFD-8CD1-8A8E8E776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917" y="847827"/>
            <a:ext cx="4709345" cy="1169585"/>
          </a:xfrm>
        </p:spPr>
        <p:txBody>
          <a:bodyPr anchor="b">
            <a:normAutofit/>
          </a:bodyPr>
          <a:lstStyle/>
          <a:p>
            <a:r>
              <a:rPr lang="en-US" sz="3700"/>
              <a:t>Raspi-config is your friend.</a:t>
            </a:r>
          </a:p>
        </p:txBody>
      </p:sp>
      <p:pic>
        <p:nvPicPr>
          <p:cNvPr id="1026" name="Picture 2" descr="raspi config screen">
            <a:extLst>
              <a:ext uri="{FF2B5EF4-FFF2-40B4-BE49-F238E27FC236}">
                <a16:creationId xmlns:a16="http://schemas.microsoft.com/office/drawing/2014/main" id="{28FD7CFF-8236-A8BC-9DCD-8B9127F990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91" r="22184" b="3"/>
          <a:stretch/>
        </p:blipFill>
        <p:spPr bwMode="auto">
          <a:xfrm>
            <a:off x="914401" y="847827"/>
            <a:ext cx="4929098" cy="5289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6" name="Rectangle 1055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34377" y="2188548"/>
            <a:ext cx="438912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0580C-8101-1962-E7ED-B2E3B898C2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5228" y="2508105"/>
            <a:ext cx="4709345" cy="3632493"/>
          </a:xfrm>
        </p:spPr>
        <p:txBody>
          <a:bodyPr anchor="ctr">
            <a:normAutofit/>
          </a:bodyPr>
          <a:lstStyle/>
          <a:p>
            <a:r>
              <a:rPr lang="en-US" sz="2000" dirty="0"/>
              <a:t>Setting up the Raspberry pi was successful until I left Casa…although if I had known of Raspberry config, I wouldn’t have dedicated so much time in trying to get it fixed and wouldn’t have panicked.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59302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9">
            <a:extLst>
              <a:ext uri="{FF2B5EF4-FFF2-40B4-BE49-F238E27FC236}">
                <a16:creationId xmlns:a16="http://schemas.microsoft.com/office/drawing/2014/main" id="{A4026A73-1F7F-49F2-B319-8CA3B3D5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4F723B-A625-7AC6-412C-B0129D1D8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900" y="1188637"/>
            <a:ext cx="3141430" cy="4480726"/>
          </a:xfrm>
        </p:spPr>
        <p:txBody>
          <a:bodyPr>
            <a:normAutofit/>
          </a:bodyPr>
          <a:lstStyle/>
          <a:p>
            <a:pPr algn="r"/>
            <a:r>
              <a:rPr lang="en-US" sz="6600" dirty="0"/>
              <a:t>Further reading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FD398-19C2-2DB2-0888-B81EB43B9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8928" y="1338729"/>
            <a:ext cx="4795584" cy="4180542"/>
          </a:xfrm>
        </p:spPr>
        <p:txBody>
          <a:bodyPr anchor="ctr">
            <a:normAutofit/>
          </a:bodyPr>
          <a:lstStyle/>
          <a:p>
            <a:r>
              <a:rPr lang="en-US" sz="2400" dirty="0"/>
              <a:t>On further reading into </a:t>
            </a:r>
            <a:r>
              <a:rPr lang="en-US" sz="2400" dirty="0" err="1"/>
              <a:t>Raspi</a:t>
            </a:r>
            <a:r>
              <a:rPr lang="en-US" sz="2400" dirty="0"/>
              <a:t> con-fig, I think the additional steps that this website provided would have been a great supplementary aid in this case : </a:t>
            </a:r>
            <a:r>
              <a:rPr lang="en-US" sz="2400" dirty="0">
                <a:hlinkClick r:id="rId2"/>
              </a:rPr>
              <a:t>Three methods to configure Raspberry Pi </a:t>
            </a:r>
            <a:r>
              <a:rPr lang="en-US" sz="2400" dirty="0"/>
              <a:t>. All information will be added to my Git repository.</a:t>
            </a:r>
          </a:p>
        </p:txBody>
      </p:sp>
    </p:spTree>
    <p:extLst>
      <p:ext uri="{BB962C8B-B14F-4D97-AF65-F5344CB8AC3E}">
        <p14:creationId xmlns:p14="http://schemas.microsoft.com/office/powerpoint/2010/main" val="3583460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Triangle 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51612D-F307-A632-1ED2-213B5363A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1" y="1008993"/>
            <a:ext cx="9231410" cy="35420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1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912166844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LightSeedLeftStep">
      <a:dk1>
        <a:srgbClr val="000000"/>
      </a:dk1>
      <a:lt1>
        <a:srgbClr val="FFFFFF"/>
      </a:lt1>
      <a:dk2>
        <a:srgbClr val="1B2F2C"/>
      </a:dk2>
      <a:lt2>
        <a:srgbClr val="F0F0F3"/>
      </a:lt2>
      <a:accent1>
        <a:srgbClr val="A7A259"/>
      </a:accent1>
      <a:accent2>
        <a:srgbClr val="D99147"/>
      </a:accent2>
      <a:accent3>
        <a:srgbClr val="E38379"/>
      </a:accent3>
      <a:accent4>
        <a:srgbClr val="DD5C85"/>
      </a:accent4>
      <a:accent5>
        <a:srgbClr val="E379C8"/>
      </a:accent5>
      <a:accent6>
        <a:srgbClr val="C95CDD"/>
      </a:accent6>
      <a:hlink>
        <a:srgbClr val="6C71B0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{D4355AD6-0EAD-BE49-B82E-B1187E91E939}tf10001124_mac</Template>
  <TotalTime>1425</TotalTime>
  <Words>399</Words>
  <Application>Microsoft Macintosh PowerPoint</Application>
  <PresentationFormat>Widescreen</PresentationFormat>
  <Paragraphs>22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Century Gothic</vt:lpstr>
      <vt:lpstr>Elephant</vt:lpstr>
      <vt:lpstr>Moderat</vt:lpstr>
      <vt:lpstr>BrushVTI</vt:lpstr>
      <vt:lpstr>Office Theme</vt:lpstr>
      <vt:lpstr>Plant Monitor</vt:lpstr>
      <vt:lpstr>How it began</vt:lpstr>
      <vt:lpstr>Red-star Aglaonema  </vt:lpstr>
      <vt:lpstr>PowerPoint Presentation</vt:lpstr>
      <vt:lpstr>3D Printing</vt:lpstr>
      <vt:lpstr>Then came the code…</vt:lpstr>
      <vt:lpstr>Raspi-config is your friend.</vt:lpstr>
      <vt:lpstr>Further reading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 Monitor</dc:title>
  <dc:creator>Gomez, Sarah</dc:creator>
  <cp:lastModifiedBy>Gomez, Sarah</cp:lastModifiedBy>
  <cp:revision>5</cp:revision>
  <dcterms:created xsi:type="dcterms:W3CDTF">2022-11-01T20:39:34Z</dcterms:created>
  <dcterms:modified xsi:type="dcterms:W3CDTF">2022-11-04T02:17:06Z</dcterms:modified>
</cp:coreProperties>
</file>

<file path=docProps/thumbnail.jpeg>
</file>